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19"/>
  </p:notesMasterIdLst>
  <p:sldIdLst>
    <p:sldId id="277" r:id="rId5"/>
    <p:sldId id="292" r:id="rId6"/>
    <p:sldId id="280" r:id="rId7"/>
    <p:sldId id="281" r:id="rId8"/>
    <p:sldId id="285" r:id="rId9"/>
    <p:sldId id="283" r:id="rId10"/>
    <p:sldId id="279" r:id="rId11"/>
    <p:sldId id="286" r:id="rId12"/>
    <p:sldId id="287" r:id="rId13"/>
    <p:sldId id="288" r:id="rId14"/>
    <p:sldId id="289" r:id="rId15"/>
    <p:sldId id="290" r:id="rId16"/>
    <p:sldId id="291" r:id="rId17"/>
    <p:sldId id="282" r:id="rId1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2" userDrawn="1">
          <p15:clr>
            <a:srgbClr val="A4A3A4"/>
          </p15:clr>
        </p15:guide>
        <p15:guide id="2" pos="308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7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77210" autoAdjust="0"/>
  </p:normalViewPr>
  <p:slideViewPr>
    <p:cSldViewPr snapToGrid="0">
      <p:cViewPr varScale="1">
        <p:scale>
          <a:sx n="87" d="100"/>
          <a:sy n="87" d="100"/>
        </p:scale>
        <p:origin x="1128" y="72"/>
      </p:cViewPr>
      <p:guideLst>
        <p:guide orient="horz" pos="282"/>
        <p:guide pos="3084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B8E16C-5EC0-4F52-99DF-4BCB6FFC1512}" type="datetimeFigureOut">
              <a:rPr lang="sl-SI" smtClean="0"/>
              <a:t>13. 12. 2023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45D489-C54F-4E72-BFEF-74EAB9123B7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53321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Rast porabe praviloma vpliva tudi na rast koničnih obremenitev, ki so poglavitni „</a:t>
            </a:r>
            <a:r>
              <a:rPr lang="sl-SI" dirty="0" err="1"/>
              <a:t>driver</a:t>
            </a:r>
            <a:r>
              <a:rPr lang="sl-SI" dirty="0"/>
              <a:t>“ za razvoj in </a:t>
            </a:r>
            <a:r>
              <a:rPr lang="sl-SI"/>
              <a:t>ojačitve omrežja.</a:t>
            </a:r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45D489-C54F-4E72-BFEF-74EAB9123B7D}" type="slidenum">
              <a:rPr lang="sl-SI" smtClean="0"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98507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b="1" dirty="0"/>
              <a:t>Majhen GO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l-SI" dirty="0"/>
              <a:t>Maksimalna konica je 3,1 kW (TB4) - </a:t>
            </a:r>
            <a:r>
              <a:rPr lang="sl-SI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PRILAGODITEV DOGOVORJE NE OBRAČUNSKE MOČI NI SMISLENA</a:t>
            </a:r>
            <a:endParaRPr lang="sl-SI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b="1" dirty="0"/>
              <a:t>Manjši GO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l-SI" dirty="0"/>
              <a:t>Maksimalna konica je 4,0 kW (TB3) - </a:t>
            </a:r>
            <a:r>
              <a:rPr lang="sl-SI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PRILAGODITEV DOGOVORJE NE OBRAČUNSKE MOČI NI SMISLENA</a:t>
            </a:r>
            <a:endParaRPr lang="sl-SI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8A5E8-3AE4-4180-A254-17A5718ADEB3}" type="slidenum">
              <a:rPr lang="sl-SI" smtClean="0"/>
              <a:t>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19990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b="1" dirty="0"/>
              <a:t>Povprečni GO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l-SI" dirty="0"/>
              <a:t>Maksimalna konica je 4,6 kW (TB4) - </a:t>
            </a:r>
            <a:r>
              <a:rPr lang="sl-SI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PRILAGODITEV DOGOVORJE NE OBRAČUNSKE MOČI NI SMISLENA</a:t>
            </a:r>
            <a:endParaRPr lang="sl-SI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b="1" dirty="0"/>
              <a:t>Značilni GO s TČ 10 kW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l-SI" dirty="0"/>
              <a:t>Maksimalna konica je 5,5 kW (TB3) - </a:t>
            </a:r>
            <a:r>
              <a:rPr lang="sl-SI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PRILAGODITEV DOGOVORJE NE OBRAČUNSKE MOČI NI SMISLENA</a:t>
            </a:r>
            <a:endParaRPr lang="sl-SI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b="1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b="1" dirty="0"/>
              <a:t>Značilni GO s TČ 7 kW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l-SI" dirty="0"/>
              <a:t>Maksimalna konica je 8,5 kW (TB3) - </a:t>
            </a:r>
            <a:r>
              <a:rPr lang="sl-SI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PRILAGODITEV DOGOVORJE NE OBRAČUNSKE MOČI NI SMISLENA</a:t>
            </a:r>
            <a:endParaRPr lang="sl-SI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l-SI" dirty="0"/>
          </a:p>
          <a:p>
            <a:r>
              <a:rPr lang="sl-SI" b="1" dirty="0"/>
              <a:t>Komentar:</a:t>
            </a:r>
          </a:p>
          <a:p>
            <a:r>
              <a:rPr lang="sl-SI" dirty="0"/>
              <a:t>Pri toplotno odvisnemu odjemu (GO s TČ) prikazujemo dva primera. Prvi predstavlja odjemalca z zelo dobro izolirano hišo in s talnim ogrevanjem, drugi odjemalce pa ima povprečno izolirano hišo in </a:t>
            </a:r>
            <a:r>
              <a:rPr lang="sl-SI" dirty="0" err="1"/>
              <a:t>radiatorsko</a:t>
            </a:r>
            <a:r>
              <a:rPr lang="sl-SI" dirty="0"/>
              <a:t> ogrevanje. Opazimo bistveno razliko v doseženih koničnih obremenitvah. Stroška za omrežnino sta primerljiva zaradi različne porabe električne energije.</a:t>
            </a: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8A5E8-3AE4-4180-A254-17A5718ADEB3}" type="slidenum">
              <a:rPr lang="sl-SI" smtClean="0"/>
              <a:t>10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9823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b="1" dirty="0"/>
              <a:t>Predpostavljeno je, da na letni ravni proizvedena energija pokrije v celoti prevzeto energijo iz omrežja – ni plačila za uporabo omrežja po tarifni postavki na energijo.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b="1" dirty="0"/>
              <a:t>GO s SO #2 + TČ + EV</a:t>
            </a:r>
            <a:r>
              <a:rPr lang="sl-SI" b="1" dirty="0">
                <a:solidFill>
                  <a:srgbClr val="FF0000"/>
                </a:solidFill>
              </a:rPr>
              <a:t>: </a:t>
            </a:r>
            <a:r>
              <a:rPr lang="sl-SI" b="0" dirty="0">
                <a:solidFill>
                  <a:srgbClr val="FF0000"/>
                </a:solidFill>
              </a:rPr>
              <a:t> odjemalec ima po obstoječi metodologiji prenizko določeno obračunsko moč glede na njegovo rabo sistema. Razpoznan je potencial prilagoditve odjema predvsem z razporeditvijo ogrevanja bazena, koriščenja savne in tudi polnjenja EV izven časovnih blokov najvišje obremenitve.</a:t>
            </a:r>
            <a:endParaRPr lang="sl-SI" b="1" dirty="0">
              <a:solidFill>
                <a:srgbClr val="FF0000"/>
              </a:solidFill>
            </a:endParaRPr>
          </a:p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8A5E8-3AE4-4180-A254-17A5718ADEB3}" type="slidenum">
              <a:rPr lang="sl-SI" smtClean="0"/>
              <a:t>11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707093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b="1" dirty="0"/>
              <a:t>Scenarij „</a:t>
            </a:r>
            <a:r>
              <a:rPr lang="sl-SI" b="1" dirty="0">
                <a:solidFill>
                  <a:schemeClr val="accent6"/>
                </a:solidFill>
              </a:rPr>
              <a:t>smiselno</a:t>
            </a:r>
            <a:r>
              <a:rPr lang="sl-SI" b="1" dirty="0"/>
              <a:t> prilagojena dogovorjena obračunska moč“:</a:t>
            </a:r>
          </a:p>
          <a:p>
            <a:r>
              <a:rPr lang="sl-SI" dirty="0"/>
              <a:t>Med oranžno označenimi konicami, ki pomenijo presežke nad smiselno prilagojeno obračunsko močjo je večina takih, ki nastopi v časovnih blokih srednje in nižje obremenitve omrežja (TB3, TB4 in TB5). Zato je strošek presežne moči nepomemben.</a:t>
            </a:r>
          </a:p>
          <a:p>
            <a:endParaRPr lang="sl-SI" dirty="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b="1" dirty="0"/>
              <a:t>Scenarij „škodljivo prilagojena dogovorjena obračunska moč“:</a:t>
            </a:r>
          </a:p>
          <a:p>
            <a:r>
              <a:rPr lang="sl-SI" dirty="0"/>
              <a:t>Razvidno je masovno preseganje dogovorjene obračunske moči, posebej še v času višje sezone pri čemer znatni presežki nastajajo tudi v času najvišje obremenitve omrežja (TB1 in TB2). Strošek presežne moči je nesorazmeren, taka prilagoditev dogovorjene obračunske moči je za odjemalca škodljiva! </a:t>
            </a:r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45D489-C54F-4E72-BFEF-74EAB9123B7D}" type="slidenum">
              <a:rPr lang="sl-SI" smtClean="0"/>
              <a:t>12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42746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5B3BF-DD6F-497C-99DF-4A37346517B1}" type="datetime1">
              <a:rPr lang="sl-SI" smtClean="0"/>
              <a:t>13. 12. 2023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23C6-62C8-4059-AF5E-2F26D90FE0D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31357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FF798-9028-4365-B55F-035E8DDEE4E2}" type="datetime1">
              <a:rPr lang="sl-SI" smtClean="0"/>
              <a:t>13. 12. 2023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23C6-62C8-4059-AF5E-2F26D90FE0D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18981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E620A-B93A-46B1-A57C-7CE472644779}" type="datetime1">
              <a:rPr lang="sl-SI" smtClean="0"/>
              <a:t>13. 12. 2023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23C6-62C8-4059-AF5E-2F26D90FE0D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532190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Naslovna prosojnic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35982" y="1610752"/>
            <a:ext cx="7708019" cy="2103120"/>
          </a:xfrm>
        </p:spPr>
        <p:txBody>
          <a:bodyPr lIns="324000" tIns="0" rIns="0" bIns="0">
            <a:normAutofit/>
          </a:bodyPr>
          <a:lstStyle>
            <a:lvl1pPr algn="l">
              <a:defRPr sz="2400" b="1">
                <a:solidFill>
                  <a:srgbClr val="797979"/>
                </a:solidFill>
              </a:defRPr>
            </a:lvl1pPr>
          </a:lstStyle>
          <a:p>
            <a:r>
              <a:rPr lang="en-US" dirty="0" err="1"/>
              <a:t>Glavni</a:t>
            </a:r>
            <a:r>
              <a:rPr lang="en-US" dirty="0"/>
              <a:t> </a:t>
            </a:r>
            <a:r>
              <a:rPr lang="en-US" dirty="0" err="1"/>
              <a:t>naslov</a:t>
            </a:r>
            <a:r>
              <a:rPr lang="sl-SI" dirty="0"/>
              <a:t> predstavitve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35980" y="3713874"/>
            <a:ext cx="7708020" cy="865162"/>
          </a:xfrm>
        </p:spPr>
        <p:txBody>
          <a:bodyPr lIns="324000" anchor="ctr" anchorCtr="0">
            <a:normAutofit/>
          </a:bodyPr>
          <a:lstStyle>
            <a:lvl1pPr marL="0" indent="0" algn="l">
              <a:buNone/>
              <a:defRPr sz="1350" b="1" baseline="0">
                <a:solidFill>
                  <a:srgbClr val="797979"/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Podnaslov</a:t>
            </a:r>
            <a:r>
              <a:rPr lang="sl-SI" dirty="0"/>
              <a:t>, naziv dogodka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436688" y="1146519"/>
            <a:ext cx="7707312" cy="464233"/>
          </a:xfrm>
        </p:spPr>
        <p:txBody>
          <a:bodyPr lIns="324000" tIns="0" rIns="0" bIns="0" anchor="ctr" anchorCtr="0">
            <a:normAutofit/>
          </a:bodyPr>
          <a:lstStyle>
            <a:lvl1pPr marL="0" indent="0">
              <a:buNone/>
              <a:defRPr sz="1350" b="0" baseline="0">
                <a:solidFill>
                  <a:srgbClr val="797979"/>
                </a:solidFill>
              </a:defRPr>
            </a:lvl1pPr>
          </a:lstStyle>
          <a:p>
            <a:pPr lvl="0"/>
            <a:r>
              <a:rPr lang="en-US" dirty="0" err="1"/>
              <a:t>Ime</a:t>
            </a:r>
            <a:r>
              <a:rPr lang="en-US" dirty="0"/>
              <a:t> </a:t>
            </a:r>
            <a:r>
              <a:rPr lang="en-US" dirty="0" err="1"/>
              <a:t>Priimek</a:t>
            </a:r>
            <a:r>
              <a:rPr lang="en-US" dirty="0"/>
              <a:t>, </a:t>
            </a:r>
            <a:r>
              <a:rPr lang="en-US" dirty="0" err="1"/>
              <a:t>funkcija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436688" y="4579036"/>
            <a:ext cx="7707312" cy="564465"/>
          </a:xfrm>
        </p:spPr>
        <p:txBody>
          <a:bodyPr lIns="324000" tIns="0" rIns="0" bIns="0" anchor="ctr" anchorCtr="0">
            <a:normAutofit/>
          </a:bodyPr>
          <a:lstStyle>
            <a:lvl1pPr marL="0" indent="0">
              <a:buNone/>
              <a:defRPr sz="1350" b="0" baseline="0">
                <a:solidFill>
                  <a:srgbClr val="797979"/>
                </a:solidFill>
              </a:defRPr>
            </a:lvl1pPr>
          </a:lstStyle>
          <a:p>
            <a:pPr lvl="0"/>
            <a:r>
              <a:rPr lang="en-US" dirty="0" err="1"/>
              <a:t>Lokacija</a:t>
            </a:r>
            <a:r>
              <a:rPr lang="en-US" dirty="0"/>
              <a:t>, datum (DD. </a:t>
            </a:r>
            <a:r>
              <a:rPr lang="en-US" dirty="0" err="1"/>
              <a:t>mesec</a:t>
            </a:r>
            <a:r>
              <a:rPr lang="en-US" dirty="0"/>
              <a:t> LLLL)</a:t>
            </a:r>
          </a:p>
        </p:txBody>
      </p:sp>
    </p:spTree>
    <p:extLst>
      <p:ext uri="{BB962C8B-B14F-4D97-AF65-F5344CB8AC3E}">
        <p14:creationId xmlns:p14="http://schemas.microsoft.com/office/powerpoint/2010/main" val="39557558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Zaključna prosojnica - ZAHVA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448972" y="3186332"/>
            <a:ext cx="7695028" cy="407963"/>
          </a:xfrm>
        </p:spPr>
        <p:txBody>
          <a:bodyPr lIns="360000" tIns="0" rIns="0" bIns="0" anchor="ctr" anchorCtr="0">
            <a:normAutofit/>
          </a:bodyPr>
          <a:lstStyle>
            <a:lvl1pPr marL="0" indent="0">
              <a:buNone/>
              <a:defRPr sz="1350" b="1" baseline="0">
                <a:solidFill>
                  <a:srgbClr val="797979"/>
                </a:solidFill>
              </a:defRPr>
            </a:lvl1pPr>
          </a:lstStyle>
          <a:p>
            <a:pPr lvl="0"/>
            <a:r>
              <a:rPr lang="en-US" dirty="0" err="1"/>
              <a:t>ime.priimek@agen-rs.si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15DF996-A609-B743-8A46-FADDE627D6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35981" y="1146518"/>
            <a:ext cx="7708019" cy="2039814"/>
          </a:xfrm>
        </p:spPr>
        <p:txBody>
          <a:bodyPr lIns="324000" tIns="0" rIns="0" bIns="0">
            <a:normAutofit/>
          </a:bodyPr>
          <a:lstStyle>
            <a:lvl1pPr algn="l">
              <a:defRPr sz="3200" b="0">
                <a:solidFill>
                  <a:srgbClr val="797979"/>
                </a:solidFill>
              </a:defRPr>
            </a:lvl1pPr>
          </a:lstStyle>
          <a:p>
            <a:r>
              <a:rPr lang="en-US" dirty="0" err="1"/>
              <a:t>Hvala</a:t>
            </a:r>
            <a:r>
              <a:rPr lang="en-US" dirty="0"/>
              <a:t> za </a:t>
            </a:r>
            <a:r>
              <a:rPr lang="sl-SI" dirty="0"/>
              <a:t>vašo </a:t>
            </a:r>
            <a:br>
              <a:rPr lang="sl-SI" dirty="0"/>
            </a:br>
            <a:r>
              <a:rPr lang="en-US" dirty="0" err="1"/>
              <a:t>pozornost</a:t>
            </a:r>
            <a:r>
              <a:rPr lang="en-US" dirty="0"/>
              <a:t>!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1435981" y="3594294"/>
            <a:ext cx="4134824" cy="443133"/>
          </a:xfrm>
          <a:prstGeom prst="rect">
            <a:avLst/>
          </a:prstGeom>
          <a:noFill/>
        </p:spPr>
        <p:txBody>
          <a:bodyPr wrap="square" lIns="360000" rtlCol="0" anchor="ctr" anchorCtr="0">
            <a:noAutofit/>
          </a:bodyPr>
          <a:lstStyle/>
          <a:p>
            <a:r>
              <a:rPr lang="sl-SI" sz="1350" dirty="0">
                <a:solidFill>
                  <a:srgbClr val="7979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Strossmayerjeva 30, SI–2000 Maribor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5568591" y="3594293"/>
            <a:ext cx="3588400" cy="443133"/>
          </a:xfrm>
          <a:prstGeom prst="rect">
            <a:avLst/>
          </a:prstGeom>
          <a:noFill/>
        </p:spPr>
        <p:txBody>
          <a:bodyPr wrap="square" lIns="360000" rtlCol="0" anchor="ctr" anchorCtr="0">
            <a:noAutofit/>
          </a:bodyPr>
          <a:lstStyle/>
          <a:p>
            <a:endParaRPr lang="sl-SI" sz="13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448972" y="4037428"/>
            <a:ext cx="3192184" cy="407962"/>
          </a:xfrm>
          <a:prstGeom prst="rect">
            <a:avLst/>
          </a:prstGeom>
          <a:noFill/>
        </p:spPr>
        <p:txBody>
          <a:bodyPr wrap="square" lIns="360000" rtlCol="0" anchor="ctr" anchorCtr="0">
            <a:noAutofit/>
          </a:bodyPr>
          <a:lstStyle/>
          <a:p>
            <a:r>
              <a:rPr lang="nb-NO" sz="1350" dirty="0">
                <a:solidFill>
                  <a:srgbClr val="7979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Telefon: 386 2 234 03 00</a:t>
            </a:r>
            <a:endParaRPr lang="sl-SI" sz="1350" dirty="0">
              <a:solidFill>
                <a:srgbClr val="7979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4638942" y="4037427"/>
            <a:ext cx="4505058" cy="407964"/>
          </a:xfrm>
          <a:prstGeom prst="rect">
            <a:avLst/>
          </a:prstGeom>
          <a:noFill/>
        </p:spPr>
        <p:txBody>
          <a:bodyPr wrap="square" lIns="360000" rtlCol="0" anchor="ctr" anchorCtr="0">
            <a:noAutofit/>
          </a:bodyPr>
          <a:lstStyle/>
          <a:p>
            <a:r>
              <a:rPr lang="nb-NO" sz="1350" dirty="0">
                <a:solidFill>
                  <a:srgbClr val="7979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Telefaks: 386 2 234 03 20</a:t>
            </a:r>
            <a:endParaRPr lang="sl-SI" sz="1350" dirty="0">
              <a:solidFill>
                <a:srgbClr val="7979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433767" y="4445391"/>
            <a:ext cx="2275526" cy="443129"/>
          </a:xfrm>
          <a:prstGeom prst="rect">
            <a:avLst/>
          </a:prstGeom>
          <a:noFill/>
        </p:spPr>
        <p:txBody>
          <a:bodyPr wrap="square" lIns="360000" rtlCol="0" anchor="ctr" anchorCtr="0">
            <a:noAutofit/>
          </a:bodyPr>
          <a:lstStyle/>
          <a:p>
            <a:pPr algn="l"/>
            <a:r>
              <a:rPr lang="sl-SI" sz="1350" dirty="0">
                <a:solidFill>
                  <a:srgbClr val="7979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www.agen-rs.si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3722284" y="4445391"/>
            <a:ext cx="5421716" cy="443133"/>
          </a:xfrm>
          <a:prstGeom prst="rect">
            <a:avLst/>
          </a:prstGeom>
          <a:noFill/>
        </p:spPr>
        <p:txBody>
          <a:bodyPr wrap="square" lIns="360000" rtlCol="0" anchor="ctr" anchorCtr="0">
            <a:noAutofit/>
          </a:bodyPr>
          <a:lstStyle/>
          <a:p>
            <a:r>
              <a:rPr lang="sl-SI" sz="1350" dirty="0">
                <a:solidFill>
                  <a:srgbClr val="7979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info@agen-rs.si</a:t>
            </a:r>
          </a:p>
        </p:txBody>
      </p:sp>
    </p:spTree>
    <p:extLst>
      <p:ext uri="{BB962C8B-B14F-4D97-AF65-F5344CB8AC3E}">
        <p14:creationId xmlns:p14="http://schemas.microsoft.com/office/powerpoint/2010/main" val="2445654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800" y="133196"/>
            <a:ext cx="6926450" cy="6048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800" y="898488"/>
            <a:ext cx="8582400" cy="3961246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2831" y="4859734"/>
            <a:ext cx="2057400" cy="273844"/>
          </a:xfrm>
        </p:spPr>
        <p:txBody>
          <a:bodyPr/>
          <a:lstStyle/>
          <a:p>
            <a:fld id="{642B6F4A-BFEC-4C47-953C-9ECE8F1F1442}" type="datetime1">
              <a:rPr lang="sl-SI" smtClean="0"/>
              <a:t>13. 12. 2023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16162" y="4859734"/>
            <a:ext cx="4230875" cy="273844"/>
          </a:xfr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9381" y="4859734"/>
            <a:ext cx="2057400" cy="273844"/>
          </a:xfrm>
        </p:spPr>
        <p:txBody>
          <a:bodyPr/>
          <a:lstStyle>
            <a:lvl1pPr>
              <a:defRPr b="0" i="1"/>
            </a:lvl1pPr>
          </a:lstStyle>
          <a:p>
            <a:fld id="{DAC223C6-62C8-4059-AF5E-2F26D90FE0DC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084557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9224-336C-444B-BDEE-C02BFE2E56A4}" type="datetime1">
              <a:rPr lang="sl-SI" smtClean="0"/>
              <a:t>13. 12. 2023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23C6-62C8-4059-AF5E-2F26D90FE0D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70675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08F24-C835-42A1-B3A1-0180F07E7D97}" type="datetime1">
              <a:rPr lang="sl-SI" smtClean="0"/>
              <a:t>13. 12. 2023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23C6-62C8-4059-AF5E-2F26D90FE0D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21452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F5EB-CA6D-492E-A72A-ED64F5A4521D}" type="datetime1">
              <a:rPr lang="sl-SI" smtClean="0"/>
              <a:t>13. 12. 2023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23C6-62C8-4059-AF5E-2F26D90FE0D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94557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C92BB-A926-4EE1-9D90-50BE47E96442}" type="datetime1">
              <a:rPr lang="sl-SI" smtClean="0"/>
              <a:t>13. 12. 2023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23C6-62C8-4059-AF5E-2F26D90FE0D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84725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0E083-AC4F-4630-8FCB-5B9467C5F727}" type="datetime1">
              <a:rPr lang="sl-SI" smtClean="0"/>
              <a:t>13. 12. 2023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23C6-62C8-4059-AF5E-2F26D90FE0D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76825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39AB0-0E72-4CA6-8C0E-3B9FEE8A6F0D}" type="datetime1">
              <a:rPr lang="sl-SI" smtClean="0"/>
              <a:t>13. 12. 2023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23C6-62C8-4059-AF5E-2F26D90FE0D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49287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86866-E775-4473-B8E6-9D219D8BA9DE}" type="datetime1">
              <a:rPr lang="sl-SI" smtClean="0"/>
              <a:t>13. 12. 2023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23C6-62C8-4059-AF5E-2F26D90FE0D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89891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>
            <a:extLst>
              <a:ext uri="{FF2B5EF4-FFF2-40B4-BE49-F238E27FC236}">
                <a16:creationId xmlns:a16="http://schemas.microsoft.com/office/drawing/2014/main" id="{A92C4205-3AF9-47E8-BEB3-E7FC6C796D61}"/>
              </a:ext>
            </a:extLst>
          </p:cNvPr>
          <p:cNvPicPr/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342" y="0"/>
            <a:ext cx="5651659" cy="59388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0800" y="146844"/>
            <a:ext cx="6926450" cy="6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dirty="0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0800" y="898488"/>
            <a:ext cx="8582400" cy="375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05800" y="4733131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B9FC8-FFE4-4BE8-BA86-E0DB1CDA4224}" type="datetime1">
              <a:rPr lang="sl-SI" smtClean="0"/>
              <a:t>13. 12. 2023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925" y="4733131"/>
            <a:ext cx="39941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0800" y="4733131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223C6-62C8-4059-AF5E-2F26D90FE0DC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12583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500" b="1" kern="1200">
          <a:solidFill>
            <a:srgbClr val="797979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200" kern="1200">
          <a:solidFill>
            <a:srgbClr val="797979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Symbol" panose="05050102010706020507" pitchFamily="18" charset="2"/>
        <a:buChar char=""/>
        <a:defRPr sz="1200" kern="1200">
          <a:solidFill>
            <a:srgbClr val="797979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rgbClr val="797979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Symbol" panose="05050102010706020507" pitchFamily="18" charset="2"/>
        <a:buChar char=""/>
        <a:defRPr sz="1200" kern="1200">
          <a:solidFill>
            <a:srgbClr val="797979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13716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Reforma obračunavanja omrežnine: zakaj je potrebna in kako učinkuje …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/>
              <a:t>Tiskovna konferenca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l-SI" dirty="0"/>
              <a:t>mag. Duška Godina, direktorica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l-SI" dirty="0"/>
              <a:t>GZS, 13. 12. 2023</a:t>
            </a:r>
          </a:p>
        </p:txBody>
      </p:sp>
    </p:spTree>
    <p:extLst>
      <p:ext uri="{BB962C8B-B14F-4D97-AF65-F5344CB8AC3E}">
        <p14:creationId xmlns:p14="http://schemas.microsoft.com/office/powerpoint/2010/main" val="357622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58C7768-3B37-4CBF-9EF1-C053B3AD6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Povprečno in značilno toplotno odvisno gospodinjstvo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6B782053-37A4-445E-8730-4EB7C442764C}"/>
              </a:ext>
            </a:extLst>
          </p:cNvPr>
          <p:cNvSpPr txBox="1"/>
          <p:nvPr/>
        </p:nvSpPr>
        <p:spPr>
          <a:xfrm>
            <a:off x="188175" y="782200"/>
            <a:ext cx="4194254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Povprečni GO (3-F)</a:t>
            </a:r>
          </a:p>
          <a:p>
            <a:endParaRPr lang="sl-SI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l-SI" sz="1200" dirty="0"/>
              <a:t>4 člansko gospodinjstvo, ogrevanje na ZP/daljinsko, kuhanje na ZP/elektriko 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l-SI" sz="1200" dirty="0"/>
              <a:t>Dogovorjene moči (4,3 / 4,3 / 4,3 / 4,3 / 4,3 kW)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sl-SI" sz="1100" dirty="0"/>
              <a:t>Prilagoditev dogovorjene obračunske moči ni smiselna</a:t>
            </a:r>
          </a:p>
          <a:p>
            <a:r>
              <a:rPr lang="sl-SI" sz="1200" dirty="0"/>
              <a:t> 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FFA40529-E838-432B-B374-C003617F7B22}"/>
              </a:ext>
            </a:extLst>
          </p:cNvPr>
          <p:cNvSpPr txBox="1"/>
          <p:nvPr/>
        </p:nvSpPr>
        <p:spPr>
          <a:xfrm>
            <a:off x="4572000" y="762274"/>
            <a:ext cx="43831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Značilni GO s TČ (3-F)</a:t>
            </a:r>
          </a:p>
          <a:p>
            <a:endParaRPr lang="sl-SI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l-SI" sz="1200" dirty="0"/>
              <a:t>4-5 člansko gospodinjstvo, ogrevanje s TČ, kuhanje na elektriko (indukcija) oziroma ZP, 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l-SI" sz="1200" dirty="0"/>
              <a:t>Dogovorjene moči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l-SI" sz="1200" dirty="0"/>
              <a:t>(7,2 / 7,2 / 8,5 / 8,5 / 8,5 kW) oziroma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l-SI" sz="1200" dirty="0"/>
              <a:t>(4,6 / 5,2 / 5,5 / 5,5 / 5,5 kW) </a:t>
            </a:r>
            <a:endParaRPr lang="sl-SI" sz="1100" dirty="0"/>
          </a:p>
          <a:p>
            <a:pPr marL="1085850" lvl="2" indent="-171450">
              <a:buFont typeface="Wingdings" panose="05000000000000000000" pitchFamily="2" charset="2"/>
              <a:buChar char="Ø"/>
            </a:pPr>
            <a:r>
              <a:rPr lang="sl-SI" sz="1100" dirty="0"/>
              <a:t>Prilagoditev dogovorjene obračunske moči ni smiselna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sl-SI" sz="1100" dirty="0"/>
          </a:p>
        </p:txBody>
      </p:sp>
      <p:sp>
        <p:nvSpPr>
          <p:cNvPr id="8" name="Oblaček: upognjena črta 7">
            <a:extLst>
              <a:ext uri="{FF2B5EF4-FFF2-40B4-BE49-F238E27FC236}">
                <a16:creationId xmlns:a16="http://schemas.microsoft.com/office/drawing/2014/main" id="{EC2A3BA8-A79E-428B-A977-FF2CAD047EEE}"/>
              </a:ext>
            </a:extLst>
          </p:cNvPr>
          <p:cNvSpPr/>
          <p:nvPr/>
        </p:nvSpPr>
        <p:spPr>
          <a:xfrm>
            <a:off x="6845545" y="607423"/>
            <a:ext cx="2109651" cy="6048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39109"/>
              <a:gd name="adj6" fmla="val -29722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l-SI" sz="1200" dirty="0"/>
              <a:t>Značilni predstavnik skupine </a:t>
            </a:r>
            <a:r>
              <a:rPr lang="sl-SI" sz="1200" b="1" u="sng" dirty="0"/>
              <a:t>211.332</a:t>
            </a:r>
            <a:r>
              <a:rPr lang="sl-SI" sz="1200" dirty="0"/>
              <a:t> GO (</a:t>
            </a:r>
            <a:r>
              <a:rPr lang="sl-SI" sz="1200" b="1" dirty="0"/>
              <a:t>25 %</a:t>
            </a:r>
            <a:r>
              <a:rPr lang="sl-SI" sz="1200" dirty="0"/>
              <a:t> GO) </a:t>
            </a:r>
          </a:p>
        </p:txBody>
      </p:sp>
      <p:sp>
        <p:nvSpPr>
          <p:cNvPr id="9" name="Oblaček: upognjena črta 8">
            <a:extLst>
              <a:ext uri="{FF2B5EF4-FFF2-40B4-BE49-F238E27FC236}">
                <a16:creationId xmlns:a16="http://schemas.microsoft.com/office/drawing/2014/main" id="{1ED89843-9CE8-484A-BAB5-148A6448A595}"/>
              </a:ext>
            </a:extLst>
          </p:cNvPr>
          <p:cNvSpPr/>
          <p:nvPr/>
        </p:nvSpPr>
        <p:spPr>
          <a:xfrm>
            <a:off x="2272776" y="607423"/>
            <a:ext cx="2109651" cy="6048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37817"/>
              <a:gd name="adj6" fmla="val -31204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l-SI" sz="1200" dirty="0"/>
              <a:t>Značilni predstavnik skupine </a:t>
            </a:r>
            <a:r>
              <a:rPr lang="sl-SI" sz="1200" b="1" u="sng" dirty="0"/>
              <a:t>265.729</a:t>
            </a:r>
            <a:r>
              <a:rPr lang="sl-SI" sz="1200" dirty="0"/>
              <a:t> GO (</a:t>
            </a:r>
            <a:r>
              <a:rPr lang="sl-SI" sz="1200" b="1" dirty="0"/>
              <a:t>31 %</a:t>
            </a:r>
            <a:r>
              <a:rPr lang="sl-SI" sz="1200" dirty="0"/>
              <a:t>  GO)</a:t>
            </a:r>
          </a:p>
        </p:txBody>
      </p:sp>
      <p:sp>
        <p:nvSpPr>
          <p:cNvPr id="3" name="Označba mesta številke diapozitiva 2">
            <a:extLst>
              <a:ext uri="{FF2B5EF4-FFF2-40B4-BE49-F238E27FC236}">
                <a16:creationId xmlns:a16="http://schemas.microsoft.com/office/drawing/2014/main" id="{EB37381A-36C3-4C32-B875-05473A63C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23C6-62C8-4059-AF5E-2F26D90FE0DC}" type="slidenum">
              <a:rPr lang="sl-SI" smtClean="0"/>
              <a:pPr/>
              <a:t>10</a:t>
            </a:fld>
            <a:endParaRPr lang="sl-SI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C5C45AB5-6A57-4F78-A878-4680068B43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664" y="2415460"/>
            <a:ext cx="4330336" cy="2606274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D3207FC7-8EA8-415E-B115-7685ADA2EE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0828" y="2415460"/>
            <a:ext cx="4303791" cy="2620454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16DFF19A-365F-4582-AF5F-26FCD57D87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0828" y="2433156"/>
            <a:ext cx="4294741" cy="2584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58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4ED8A89-501E-4550-968F-B44263895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Odjemalec s samooskrbo (SO) z nameščeno MAX močjo SE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2EF1A838-CAFB-4CDA-B31D-05E10CA34D2C}"/>
              </a:ext>
            </a:extLst>
          </p:cNvPr>
          <p:cNvSpPr txBox="1"/>
          <p:nvPr/>
        </p:nvSpPr>
        <p:spPr>
          <a:xfrm>
            <a:off x="188175" y="813460"/>
            <a:ext cx="4194254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GO s SO + TČ + EV (3-F)</a:t>
            </a:r>
          </a:p>
          <a:p>
            <a:endParaRPr lang="sl-SI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l-SI" sz="1200" dirty="0"/>
              <a:t>4 člansko gospodinjstvo, ogrevanje s TČ, kuhanje na elektriko, EV (polnjenje čez noč)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l-SI" sz="1200" dirty="0"/>
              <a:t>Dogovorjene moči (6,1 / 6,4 / 6,6 / 7,0 / 7,0 kW)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sl-SI" sz="1100" dirty="0"/>
              <a:t>Prilagoditev dogovorjene obračunske moči ni smiselna</a:t>
            </a:r>
          </a:p>
          <a:p>
            <a:r>
              <a:rPr lang="sl-SI" sz="1200" dirty="0"/>
              <a:t> 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2B009E37-751E-4EA9-BEEA-76BBD24569AB}"/>
              </a:ext>
            </a:extLst>
          </p:cNvPr>
          <p:cNvSpPr txBox="1"/>
          <p:nvPr/>
        </p:nvSpPr>
        <p:spPr>
          <a:xfrm>
            <a:off x="4572000" y="809164"/>
            <a:ext cx="419425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GO s SO + TČ + EV (3-F)</a:t>
            </a:r>
          </a:p>
          <a:p>
            <a:endParaRPr lang="sl-SI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l-SI" sz="1200" dirty="0"/>
              <a:t>3 člansko gospodinjstvo, ogrevanje s TČ, kuhanje na elektriko (indukcija), </a:t>
            </a:r>
            <a:r>
              <a:rPr lang="sl-SI" sz="1200" b="1" dirty="0"/>
              <a:t>bazen</a:t>
            </a:r>
            <a:r>
              <a:rPr lang="sl-SI" sz="1200" dirty="0"/>
              <a:t>, </a:t>
            </a:r>
            <a:r>
              <a:rPr lang="sl-SI" sz="1200" b="1" dirty="0"/>
              <a:t>savna</a:t>
            </a:r>
            <a:r>
              <a:rPr lang="sl-SI" sz="1200" dirty="0"/>
              <a:t>, EV (polnjenje </a:t>
            </a:r>
            <a:r>
              <a:rPr lang="sl-SI" sz="1200" u="sng" dirty="0"/>
              <a:t>večinoma</a:t>
            </a:r>
            <a:r>
              <a:rPr lang="sl-SI" sz="1200" dirty="0"/>
              <a:t> čez noč) 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l-SI" sz="1200" dirty="0"/>
              <a:t>Dogovorjene moči (10,5 / 11,7 / 11,7 / 11,7 / 11,7 kW)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sl-SI" sz="1100" dirty="0"/>
              <a:t>Prilagoditev dogovorjene obračunske moči je smiselna</a:t>
            </a:r>
          </a:p>
          <a:p>
            <a:pPr marL="1085850" lvl="2" indent="-171450">
              <a:buFont typeface="Wingdings" panose="05000000000000000000" pitchFamily="2" charset="2"/>
              <a:buChar char="v"/>
            </a:pPr>
            <a:r>
              <a:rPr lang="sl-SI" sz="1100" dirty="0"/>
              <a:t>Prilagoditev odjema </a:t>
            </a:r>
            <a:r>
              <a:rPr lang="sl-SI" sz="1100" dirty="0">
                <a:sym typeface="Wingdings" panose="05000000000000000000" pitchFamily="2" charset="2"/>
              </a:rPr>
              <a:t></a:t>
            </a:r>
            <a:r>
              <a:rPr lang="sl-SI" sz="1100" dirty="0"/>
              <a:t> (</a:t>
            </a:r>
            <a:r>
              <a:rPr lang="sl-SI" sz="1100" b="1" dirty="0"/>
              <a:t>8 / 9 / 12 / 13 / 13 kW</a:t>
            </a:r>
            <a:r>
              <a:rPr lang="sl-SI" sz="1100" dirty="0"/>
              <a:t>)</a:t>
            </a:r>
          </a:p>
          <a:p>
            <a:r>
              <a:rPr lang="sl-SI" sz="1200" dirty="0"/>
              <a:t> </a:t>
            </a:r>
          </a:p>
        </p:txBody>
      </p:sp>
      <p:sp>
        <p:nvSpPr>
          <p:cNvPr id="6" name="Oblaček: upognjena črta 5">
            <a:extLst>
              <a:ext uri="{FF2B5EF4-FFF2-40B4-BE49-F238E27FC236}">
                <a16:creationId xmlns:a16="http://schemas.microsoft.com/office/drawing/2014/main" id="{BB968A48-3C69-47D3-9DAA-6FFF91BC4F96}"/>
              </a:ext>
            </a:extLst>
          </p:cNvPr>
          <p:cNvSpPr/>
          <p:nvPr/>
        </p:nvSpPr>
        <p:spPr>
          <a:xfrm>
            <a:off x="7146645" y="681789"/>
            <a:ext cx="1921476" cy="53043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37102"/>
              <a:gd name="adj6" fmla="val -31250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l-SI" sz="1200" dirty="0"/>
              <a:t>Značilni predstavnik skupine cca. </a:t>
            </a:r>
            <a:r>
              <a:rPr lang="sl-SI" sz="1200" b="1" u="sng" dirty="0"/>
              <a:t>25.000</a:t>
            </a:r>
            <a:r>
              <a:rPr lang="sl-SI" sz="1200" dirty="0"/>
              <a:t> GO (</a:t>
            </a:r>
            <a:r>
              <a:rPr lang="sl-SI" sz="1200" b="1" dirty="0"/>
              <a:t>3 %</a:t>
            </a:r>
            <a:r>
              <a:rPr lang="sl-SI" sz="1200" dirty="0"/>
              <a:t> GO)</a:t>
            </a:r>
          </a:p>
        </p:txBody>
      </p:sp>
      <p:sp>
        <p:nvSpPr>
          <p:cNvPr id="7" name="Oblaček: upognjena črta 6">
            <a:extLst>
              <a:ext uri="{FF2B5EF4-FFF2-40B4-BE49-F238E27FC236}">
                <a16:creationId xmlns:a16="http://schemas.microsoft.com/office/drawing/2014/main" id="{62AEA3E2-D8AC-43D1-AFF9-CD1752CEB864}"/>
              </a:ext>
            </a:extLst>
          </p:cNvPr>
          <p:cNvSpPr/>
          <p:nvPr/>
        </p:nvSpPr>
        <p:spPr>
          <a:xfrm>
            <a:off x="2711129" y="681789"/>
            <a:ext cx="1921476" cy="53043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40127"/>
              <a:gd name="adj6" fmla="val -29581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200" dirty="0"/>
              <a:t>Značilni predstavnik skupine cca. </a:t>
            </a:r>
            <a:r>
              <a:rPr lang="sl-SI" sz="1200" b="1" u="sng" dirty="0"/>
              <a:t>25.000</a:t>
            </a:r>
            <a:r>
              <a:rPr lang="sl-SI" sz="1200" dirty="0"/>
              <a:t> GO (</a:t>
            </a:r>
            <a:r>
              <a:rPr lang="sl-SI" sz="1200" b="1" dirty="0">
                <a:solidFill>
                  <a:schemeClr val="bg1"/>
                </a:solidFill>
              </a:rPr>
              <a:t>3 %</a:t>
            </a:r>
            <a:r>
              <a:rPr lang="sl-SI" sz="1200" dirty="0"/>
              <a:t> GO) </a:t>
            </a:r>
          </a:p>
        </p:txBody>
      </p:sp>
      <p:sp>
        <p:nvSpPr>
          <p:cNvPr id="3" name="Označba mesta številke diapozitiva 2">
            <a:extLst>
              <a:ext uri="{FF2B5EF4-FFF2-40B4-BE49-F238E27FC236}">
                <a16:creationId xmlns:a16="http://schemas.microsoft.com/office/drawing/2014/main" id="{24BCDE4D-D25C-4FB9-8D19-FF5385617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23C6-62C8-4059-AF5E-2F26D90FE0DC}" type="slidenum">
              <a:rPr lang="sl-SI" smtClean="0"/>
              <a:pPr/>
              <a:t>11</a:t>
            </a:fld>
            <a:endParaRPr lang="sl-SI" dirty="0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64DD043E-7394-4D41-9007-4730E808DF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089" y="2287351"/>
            <a:ext cx="4291482" cy="2751393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1CFFA38F-2D90-49EF-A75D-3147233C64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5873" y="2287351"/>
            <a:ext cx="4452248" cy="2722953"/>
          </a:xfrm>
          <a:prstGeom prst="rect">
            <a:avLst/>
          </a:prstGeom>
        </p:spPr>
      </p:pic>
      <p:cxnSp>
        <p:nvCxnSpPr>
          <p:cNvPr id="11" name="Raven puščični povezovalnik 10">
            <a:extLst>
              <a:ext uri="{FF2B5EF4-FFF2-40B4-BE49-F238E27FC236}">
                <a16:creationId xmlns:a16="http://schemas.microsoft.com/office/drawing/2014/main" id="{0E4A9C49-1373-4E42-8DDF-F137DF499B92}"/>
              </a:ext>
            </a:extLst>
          </p:cNvPr>
          <p:cNvCxnSpPr>
            <a:cxnSpLocks/>
          </p:cNvCxnSpPr>
          <p:nvPr/>
        </p:nvCxnSpPr>
        <p:spPr>
          <a:xfrm>
            <a:off x="7306056" y="3401568"/>
            <a:ext cx="667512" cy="223190"/>
          </a:xfrm>
          <a:prstGeom prst="straightConnector1">
            <a:avLst/>
          </a:prstGeom>
          <a:ln w="12700">
            <a:solidFill>
              <a:schemeClr val="accent6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6890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E8CD8AE-8848-4567-B343-D3802E175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63" y="146844"/>
            <a:ext cx="6926450" cy="604800"/>
          </a:xfrm>
        </p:spPr>
        <p:txBody>
          <a:bodyPr/>
          <a:lstStyle/>
          <a:p>
            <a:r>
              <a:rPr lang="sl-SI" dirty="0"/>
              <a:t>Prilagoditev dogovorjene obračunske moči - učinki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B63CFC6-61E6-4B63-B501-79731966D7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69" y="1700197"/>
            <a:ext cx="9009649" cy="3296459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5" name="Oblaček govora: pravokotnik z zaobljenimi vogali 4">
            <a:extLst>
              <a:ext uri="{FF2B5EF4-FFF2-40B4-BE49-F238E27FC236}">
                <a16:creationId xmlns:a16="http://schemas.microsoft.com/office/drawing/2014/main" id="{4A8F4901-400E-48AB-8F4F-3538420C1A32}"/>
              </a:ext>
            </a:extLst>
          </p:cNvPr>
          <p:cNvSpPr/>
          <p:nvPr/>
        </p:nvSpPr>
        <p:spPr>
          <a:xfrm>
            <a:off x="6289038" y="2426873"/>
            <a:ext cx="1494206" cy="640197"/>
          </a:xfrm>
          <a:prstGeom prst="wedgeRoundRectCallout">
            <a:avLst/>
          </a:prstGeom>
          <a:solidFill>
            <a:schemeClr val="bg1"/>
          </a:solidFill>
          <a:ln w="15875">
            <a:solidFill>
              <a:srgbClr val="7979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800" b="1" dirty="0">
                <a:solidFill>
                  <a:srgbClr val="797979"/>
                </a:solidFill>
              </a:rPr>
              <a:t>Dogovorjena obračunska moč – </a:t>
            </a:r>
            <a:r>
              <a:rPr lang="sl-SI" sz="800" b="1" dirty="0">
                <a:solidFill>
                  <a:schemeClr val="accent2"/>
                </a:solidFill>
              </a:rPr>
              <a:t>TB1</a:t>
            </a:r>
          </a:p>
          <a:p>
            <a:pPr algn="ctr"/>
            <a:r>
              <a:rPr lang="sl-SI" sz="800" b="1" dirty="0">
                <a:solidFill>
                  <a:srgbClr val="797979"/>
                </a:solidFill>
              </a:rPr>
              <a:t>(upoštevane vse navade odjemalca)</a:t>
            </a:r>
          </a:p>
        </p:txBody>
      </p:sp>
      <p:sp>
        <p:nvSpPr>
          <p:cNvPr id="6" name="Puščica: dol 5">
            <a:extLst>
              <a:ext uri="{FF2B5EF4-FFF2-40B4-BE49-F238E27FC236}">
                <a16:creationId xmlns:a16="http://schemas.microsoft.com/office/drawing/2014/main" id="{C02CC06C-7D94-4C74-B8D7-01F1A76AED5D}"/>
              </a:ext>
            </a:extLst>
          </p:cNvPr>
          <p:cNvSpPr/>
          <p:nvPr/>
        </p:nvSpPr>
        <p:spPr>
          <a:xfrm>
            <a:off x="4390882" y="3184358"/>
            <a:ext cx="208455" cy="412526"/>
          </a:xfrm>
          <a:prstGeom prst="downArrow">
            <a:avLst/>
          </a:prstGeom>
          <a:gradFill>
            <a:gsLst>
              <a:gs pos="0">
                <a:schemeClr val="accent6"/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5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Oblaček govora: pravokotnik z zaobljenimi vogali 6">
            <a:extLst>
              <a:ext uri="{FF2B5EF4-FFF2-40B4-BE49-F238E27FC236}">
                <a16:creationId xmlns:a16="http://schemas.microsoft.com/office/drawing/2014/main" id="{B430B5D8-DE38-4319-8979-B606EAE21778}"/>
              </a:ext>
            </a:extLst>
          </p:cNvPr>
          <p:cNvSpPr/>
          <p:nvPr/>
        </p:nvSpPr>
        <p:spPr>
          <a:xfrm>
            <a:off x="1749529" y="2825890"/>
            <a:ext cx="1243596" cy="640197"/>
          </a:xfrm>
          <a:prstGeom prst="wedgeRoundRectCallout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l-SI" sz="800" b="1" dirty="0">
                <a:solidFill>
                  <a:srgbClr val="4AB5E8"/>
                </a:solidFill>
              </a:rPr>
              <a:t>Smiselno prilagojena dogovorjena  obračunska moč – TB1</a:t>
            </a:r>
          </a:p>
        </p:txBody>
      </p:sp>
      <p:sp>
        <p:nvSpPr>
          <p:cNvPr id="8" name="Elipsa 7">
            <a:extLst>
              <a:ext uri="{FF2B5EF4-FFF2-40B4-BE49-F238E27FC236}">
                <a16:creationId xmlns:a16="http://schemas.microsoft.com/office/drawing/2014/main" id="{17600615-E570-42DD-9E4D-2CFD6480C7B4}"/>
              </a:ext>
            </a:extLst>
          </p:cNvPr>
          <p:cNvSpPr/>
          <p:nvPr/>
        </p:nvSpPr>
        <p:spPr>
          <a:xfrm>
            <a:off x="1226363" y="3291422"/>
            <a:ext cx="261627" cy="350038"/>
          </a:xfrm>
          <a:prstGeom prst="ellipse">
            <a:avLst/>
          </a:prstGeom>
          <a:noFill/>
          <a:ln w="15875">
            <a:solidFill>
              <a:schemeClr val="accent2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Elipsa 8">
            <a:extLst>
              <a:ext uri="{FF2B5EF4-FFF2-40B4-BE49-F238E27FC236}">
                <a16:creationId xmlns:a16="http://schemas.microsoft.com/office/drawing/2014/main" id="{1C84147C-88FE-480F-A64C-60CE50438303}"/>
              </a:ext>
            </a:extLst>
          </p:cNvPr>
          <p:cNvSpPr/>
          <p:nvPr/>
        </p:nvSpPr>
        <p:spPr>
          <a:xfrm>
            <a:off x="5492987" y="3075091"/>
            <a:ext cx="445726" cy="555461"/>
          </a:xfrm>
          <a:prstGeom prst="ellipse">
            <a:avLst/>
          </a:prstGeom>
          <a:noFill/>
          <a:ln w="15875">
            <a:solidFill>
              <a:schemeClr val="accent2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Elipsa 9">
            <a:extLst>
              <a:ext uri="{FF2B5EF4-FFF2-40B4-BE49-F238E27FC236}">
                <a16:creationId xmlns:a16="http://schemas.microsoft.com/office/drawing/2014/main" id="{E37C9153-C463-4C1D-8498-7CBF754E2476}"/>
              </a:ext>
            </a:extLst>
          </p:cNvPr>
          <p:cNvSpPr/>
          <p:nvPr/>
        </p:nvSpPr>
        <p:spPr>
          <a:xfrm>
            <a:off x="7623998" y="2935705"/>
            <a:ext cx="318492" cy="716566"/>
          </a:xfrm>
          <a:prstGeom prst="ellipse">
            <a:avLst/>
          </a:prstGeom>
          <a:noFill/>
          <a:ln w="15875">
            <a:solidFill>
              <a:schemeClr val="accent2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Elipsa 10">
            <a:extLst>
              <a:ext uri="{FF2B5EF4-FFF2-40B4-BE49-F238E27FC236}">
                <a16:creationId xmlns:a16="http://schemas.microsoft.com/office/drawing/2014/main" id="{E56A6898-C1A3-4478-B83E-5FC345942913}"/>
              </a:ext>
            </a:extLst>
          </p:cNvPr>
          <p:cNvSpPr/>
          <p:nvPr/>
        </p:nvSpPr>
        <p:spPr>
          <a:xfrm>
            <a:off x="8002505" y="3033166"/>
            <a:ext cx="445726" cy="630519"/>
          </a:xfrm>
          <a:prstGeom prst="ellipse">
            <a:avLst/>
          </a:prstGeom>
          <a:noFill/>
          <a:ln w="15875">
            <a:solidFill>
              <a:schemeClr val="accent2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Elipsa 11">
            <a:extLst>
              <a:ext uri="{FF2B5EF4-FFF2-40B4-BE49-F238E27FC236}">
                <a16:creationId xmlns:a16="http://schemas.microsoft.com/office/drawing/2014/main" id="{628FAA40-9521-47D0-8F4F-12FB2602BB0D}"/>
              </a:ext>
            </a:extLst>
          </p:cNvPr>
          <p:cNvSpPr/>
          <p:nvPr/>
        </p:nvSpPr>
        <p:spPr>
          <a:xfrm>
            <a:off x="6457023" y="3337850"/>
            <a:ext cx="273325" cy="334991"/>
          </a:xfrm>
          <a:prstGeom prst="ellipse">
            <a:avLst/>
          </a:prstGeom>
          <a:noFill/>
          <a:ln w="15875">
            <a:solidFill>
              <a:schemeClr val="accent2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14" name="Raven povezovalnik 13">
            <a:extLst>
              <a:ext uri="{FF2B5EF4-FFF2-40B4-BE49-F238E27FC236}">
                <a16:creationId xmlns:a16="http://schemas.microsoft.com/office/drawing/2014/main" id="{518DF802-045D-4A27-A27E-365062B5C63F}"/>
              </a:ext>
            </a:extLst>
          </p:cNvPr>
          <p:cNvCxnSpPr/>
          <p:nvPr/>
        </p:nvCxnSpPr>
        <p:spPr>
          <a:xfrm>
            <a:off x="762000" y="3938337"/>
            <a:ext cx="7746246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uščica: dol 14">
            <a:extLst>
              <a:ext uri="{FF2B5EF4-FFF2-40B4-BE49-F238E27FC236}">
                <a16:creationId xmlns:a16="http://schemas.microsoft.com/office/drawing/2014/main" id="{52A06A51-12F4-4F04-B741-B23953890BC7}"/>
              </a:ext>
            </a:extLst>
          </p:cNvPr>
          <p:cNvSpPr/>
          <p:nvPr/>
        </p:nvSpPr>
        <p:spPr>
          <a:xfrm>
            <a:off x="3647056" y="3184357"/>
            <a:ext cx="208455" cy="753977"/>
          </a:xfrm>
          <a:prstGeom prst="downArrow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rgbClr val="FF000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Oblaček govora: pravokotnik z zaobljenimi vogali 15">
            <a:extLst>
              <a:ext uri="{FF2B5EF4-FFF2-40B4-BE49-F238E27FC236}">
                <a16:creationId xmlns:a16="http://schemas.microsoft.com/office/drawing/2014/main" id="{EAFD2D02-2AA8-4AE5-82CC-350B93455CEF}"/>
              </a:ext>
            </a:extLst>
          </p:cNvPr>
          <p:cNvSpPr/>
          <p:nvPr/>
        </p:nvSpPr>
        <p:spPr>
          <a:xfrm>
            <a:off x="4052451" y="3291422"/>
            <a:ext cx="1243596" cy="534021"/>
          </a:xfrm>
          <a:prstGeom prst="wedgeRoundRectCallou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l-SI" sz="800" b="1" dirty="0">
                <a:solidFill>
                  <a:srgbClr val="FF0000"/>
                </a:solidFill>
              </a:rPr>
              <a:t>Škodljivo prilagojena dogovorjena  obračunska moč – TB1</a:t>
            </a:r>
          </a:p>
        </p:txBody>
      </p:sp>
      <p:sp>
        <p:nvSpPr>
          <p:cNvPr id="17" name="PoljeZBesedilom 16">
            <a:extLst>
              <a:ext uri="{FF2B5EF4-FFF2-40B4-BE49-F238E27FC236}">
                <a16:creationId xmlns:a16="http://schemas.microsoft.com/office/drawing/2014/main" id="{1B010CCC-D15D-484D-B664-5803CBA8EAF1}"/>
              </a:ext>
            </a:extLst>
          </p:cNvPr>
          <p:cNvSpPr txBox="1"/>
          <p:nvPr/>
        </p:nvSpPr>
        <p:spPr>
          <a:xfrm>
            <a:off x="107013" y="706106"/>
            <a:ext cx="4184250" cy="830997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sl-SI" sz="1200" b="1" dirty="0"/>
              <a:t>Prilagoditev dogovorjene obračunske moči je odvisna od števila, časa nastanka in vzroka koničnih moči! </a:t>
            </a:r>
          </a:p>
          <a:p>
            <a:r>
              <a:rPr lang="sl-SI" sz="1200" b="1" dirty="0"/>
              <a:t>Zahteva analizo koničnih obremenitev: </a:t>
            </a:r>
            <a:r>
              <a:rPr lang="sl-SI" sz="1200" b="1" dirty="0">
                <a:solidFill>
                  <a:srgbClr val="C00000"/>
                </a:solidFill>
              </a:rPr>
              <a:t>dogovorjene obračunske moči ne nižamo v „osnovni pas“ obremenitve! </a:t>
            </a:r>
          </a:p>
        </p:txBody>
      </p:sp>
      <p:sp>
        <p:nvSpPr>
          <p:cNvPr id="3" name="Označba mesta številke diapozitiva 2">
            <a:extLst>
              <a:ext uri="{FF2B5EF4-FFF2-40B4-BE49-F238E27FC236}">
                <a16:creationId xmlns:a16="http://schemas.microsoft.com/office/drawing/2014/main" id="{49ABF19B-C379-4278-B269-76ADBCC77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23C6-62C8-4059-AF5E-2F26D90FE0DC}" type="slidenum">
              <a:rPr lang="sl-SI" smtClean="0"/>
              <a:pPr/>
              <a:t>12</a:t>
            </a:fld>
            <a:endParaRPr lang="sl-SI" dirty="0"/>
          </a:p>
        </p:txBody>
      </p:sp>
      <p:sp>
        <p:nvSpPr>
          <p:cNvPr id="20" name="Oblaček govora: pravokotnik z zaobljenimi vogali 19">
            <a:extLst>
              <a:ext uri="{FF2B5EF4-FFF2-40B4-BE49-F238E27FC236}">
                <a16:creationId xmlns:a16="http://schemas.microsoft.com/office/drawing/2014/main" id="{EABF54EB-2578-432D-84D3-BEA48ECF791A}"/>
              </a:ext>
            </a:extLst>
          </p:cNvPr>
          <p:cNvSpPr/>
          <p:nvPr/>
        </p:nvSpPr>
        <p:spPr>
          <a:xfrm>
            <a:off x="4852739" y="641879"/>
            <a:ext cx="4184248" cy="981032"/>
          </a:xfrm>
          <a:prstGeom prst="wedgeRoundRectCallout">
            <a:avLst>
              <a:gd name="adj1" fmla="val -71454"/>
              <a:gd name="adj2" fmla="val 27309"/>
              <a:gd name="adj3" fmla="val 16667"/>
            </a:avLst>
          </a:prstGeom>
          <a:solidFill>
            <a:schemeClr val="bg1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000" b="1" dirty="0"/>
              <a:t>Plačilo presežne moči </a:t>
            </a:r>
            <a:r>
              <a:rPr lang="sl-SI" sz="1000" dirty="0"/>
              <a:t>zaradi morebitnih manjših oziroma slučajnih presežkov dogovorjene moči ne učinkuje „</a:t>
            </a:r>
            <a:r>
              <a:rPr lang="sl-SI" sz="1000" dirty="0" err="1"/>
              <a:t>penalizacijsko</a:t>
            </a:r>
            <a:r>
              <a:rPr lang="sl-SI" sz="1000" dirty="0"/>
              <a:t>“. Le znatna oziroma dolgotrajnejša preseganja, posebej še v času večje obremenitve omrežja dajejo odjemalcu izrazit signal ali za ustrezno prilagoditev rabe omrežja ali ustrezne določitve dogovorjene obračunske moči (preprečevanje „</a:t>
            </a:r>
            <a:r>
              <a:rPr lang="sl-SI" sz="1000" dirty="0" err="1"/>
              <a:t>gaming</a:t>
            </a:r>
            <a:r>
              <a:rPr lang="sl-SI" sz="1000" dirty="0"/>
              <a:t>“-a).</a:t>
            </a:r>
            <a:endParaRPr lang="sl-SI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331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E1F8ED4-222D-46E3-9473-3639E18B4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Zamejitev stroškov plačila presežne moči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AC825F4-94C6-49D6-BAD6-B351B6D93D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sl-SI" sz="2800" dirty="0"/>
          </a:p>
          <a:p>
            <a:pPr marL="0" indent="0" algn="ctr">
              <a:buNone/>
            </a:pPr>
            <a:r>
              <a:rPr lang="sl-SI" sz="2800" dirty="0"/>
              <a:t>Agencija za energijo bo metodološko zagotovila, da bo maksimalni strošek plačila presežne moči navzgor zamejen s stroškom, ki ustreza plačilu dogovorjene obračunske moči v višini priključne moči.</a:t>
            </a:r>
          </a:p>
          <a:p>
            <a:pPr marL="0" indent="0" algn="ctr">
              <a:buNone/>
            </a:pPr>
            <a:r>
              <a:rPr lang="sl-SI" sz="1800" dirty="0"/>
              <a:t>Morebitno preseganje moči iz soglasja za priključitev (poslovni in industrijski odjem) bo še naprej obračunano kot neupravičen odjem.</a:t>
            </a:r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5FD1AFED-C9F9-45BF-8BF9-B2704A08E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23C6-62C8-4059-AF5E-2F26D90FE0DC}" type="slidenum">
              <a:rPr lang="sl-SI" smtClean="0"/>
              <a:pPr/>
              <a:t>13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12237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besedila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l-SI"/>
              <a:t>duska.</a:t>
            </a:r>
            <a:r>
              <a:rPr lang="sl-SI" dirty="0"/>
              <a:t>godina@agen-rs.si</a:t>
            </a:r>
          </a:p>
        </p:txBody>
      </p:sp>
      <p:sp>
        <p:nvSpPr>
          <p:cNvPr id="3" name="Naslov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Hvala za vašo pozornost</a:t>
            </a:r>
          </a:p>
        </p:txBody>
      </p:sp>
    </p:spTree>
    <p:extLst>
      <p:ext uri="{BB962C8B-B14F-4D97-AF65-F5344CB8AC3E}">
        <p14:creationId xmlns:p14="http://schemas.microsoft.com/office/powerpoint/2010/main" val="4264004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B333FEF-79DB-4FB2-A5F3-484FD8798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„Zavajajoči“ prispevki iz medijev</a:t>
            </a:r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CDF39DEE-0B81-471F-95F9-52BECCC74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23C6-62C8-4059-AF5E-2F26D90FE0DC}" type="slidenum">
              <a:rPr lang="sl-SI" smtClean="0"/>
              <a:pPr/>
              <a:t>2</a:t>
            </a:fld>
            <a:endParaRPr lang="sl-SI" dirty="0"/>
          </a:p>
        </p:txBody>
      </p:sp>
      <p:pic>
        <p:nvPicPr>
          <p:cNvPr id="1026" name="Picture 2" descr="image009">
            <a:extLst>
              <a:ext uri="{FF2B5EF4-FFF2-40B4-BE49-F238E27FC236}">
                <a16:creationId xmlns:a16="http://schemas.microsoft.com/office/drawing/2014/main" id="{CF4397DC-BFED-4632-89AD-6A642420D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94364">
            <a:off x="491145" y="1108235"/>
            <a:ext cx="3933825" cy="2927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D809A07C-FD03-4B38-9418-43A117E6E7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535254">
            <a:off x="3315011" y="2934222"/>
            <a:ext cx="2804004" cy="1025317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CCD3F3DB-761E-4CE9-B97E-60BB8198F9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206596">
            <a:off x="231821" y="1629081"/>
            <a:ext cx="3948169" cy="114887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AD67F147-F49B-4CB6-B068-EE061E9683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63744">
            <a:off x="5650822" y="601082"/>
            <a:ext cx="3036854" cy="425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121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E36AF20-C67C-417A-BA0C-9C4A2E538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800" y="146844"/>
            <a:ext cx="7066150" cy="604800"/>
          </a:xfrm>
        </p:spPr>
        <p:txBody>
          <a:bodyPr>
            <a:normAutofit/>
          </a:bodyPr>
          <a:lstStyle/>
          <a:p>
            <a:r>
              <a:rPr lang="sl-SI" sz="1600" dirty="0"/>
              <a:t>Celoviti nacionalni energetski in podnebni načrt RS (NEPN)</a:t>
            </a:r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9EBAC44-AD8E-4B3D-85B6-1246EA9BFA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699" y="595819"/>
            <a:ext cx="6802890" cy="4322315"/>
          </a:xfrm>
          <a:prstGeom prst="rect">
            <a:avLst/>
          </a:prstGeom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07089E67-9207-4CA8-9CF6-782FF904C7E0}"/>
              </a:ext>
            </a:extLst>
          </p:cNvPr>
          <p:cNvSpPr txBox="1"/>
          <p:nvPr/>
        </p:nvSpPr>
        <p:spPr>
          <a:xfrm>
            <a:off x="2880028" y="4918134"/>
            <a:ext cx="90821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Verdana" panose="020B0604030504040204" pitchFamily="34" charset="0"/>
                <a:ea typeface="Verdana" panose="020B0604030504040204" pitchFamily="34" charset="0"/>
              </a:rPr>
              <a:t>Vir: </a:t>
            </a:r>
            <a:r>
              <a:rPr lang="sl-SI" sz="800" dirty="0" err="1">
                <a:latin typeface="Verdana" panose="020B0604030504040204" pitchFamily="34" charset="0"/>
                <a:ea typeface="Verdana" panose="020B0604030504040204" pitchFamily="34" charset="0"/>
              </a:rPr>
              <a:t>https</a:t>
            </a:r>
            <a:r>
              <a:rPr lang="sl-SI" sz="800" dirty="0">
                <a:latin typeface="Verdana" panose="020B0604030504040204" pitchFamily="34" charset="0"/>
                <a:ea typeface="Verdana" panose="020B0604030504040204" pitchFamily="34" charset="0"/>
              </a:rPr>
              <a:t>://</a:t>
            </a:r>
            <a:r>
              <a:rPr lang="sl-SI" sz="800" dirty="0" err="1">
                <a:latin typeface="Verdana" panose="020B0604030504040204" pitchFamily="34" charset="0"/>
                <a:ea typeface="Verdana" panose="020B0604030504040204" pitchFamily="34" charset="0"/>
              </a:rPr>
              <a:t>www.energetika-portal.si</a:t>
            </a:r>
            <a:r>
              <a:rPr lang="sl-SI" sz="800" dirty="0">
                <a:latin typeface="Verdana" panose="020B0604030504040204" pitchFamily="34" charset="0"/>
                <a:ea typeface="Verdana" panose="020B0604030504040204" pitchFamily="34" charset="0"/>
              </a:rPr>
              <a:t>/</a:t>
            </a:r>
            <a:r>
              <a:rPr lang="sl-SI" sz="800" dirty="0" err="1">
                <a:latin typeface="Verdana" panose="020B0604030504040204" pitchFamily="34" charset="0"/>
                <a:ea typeface="Verdana" panose="020B0604030504040204" pitchFamily="34" charset="0"/>
              </a:rPr>
              <a:t>fileadmin</a:t>
            </a:r>
            <a:r>
              <a:rPr lang="sl-SI" sz="800" dirty="0">
                <a:latin typeface="Verdana" panose="020B0604030504040204" pitchFamily="34" charset="0"/>
                <a:ea typeface="Verdana" panose="020B0604030504040204" pitchFamily="34" charset="0"/>
              </a:rPr>
              <a:t>/dokumenti/publikacije/</a:t>
            </a:r>
            <a:r>
              <a:rPr lang="sl-SI" sz="800" dirty="0" err="1">
                <a:latin typeface="Verdana" panose="020B0604030504040204" pitchFamily="34" charset="0"/>
                <a:ea typeface="Verdana" panose="020B0604030504040204" pitchFamily="34" charset="0"/>
              </a:rPr>
              <a:t>nepn</a:t>
            </a:r>
            <a:r>
              <a:rPr lang="sl-SI" sz="800" dirty="0">
                <a:latin typeface="Verdana" panose="020B0604030504040204" pitchFamily="34" charset="0"/>
                <a:ea typeface="Verdana" panose="020B0604030504040204" pitchFamily="34" charset="0"/>
              </a:rPr>
              <a:t>/dokumenti/</a:t>
            </a:r>
            <a:r>
              <a:rPr lang="sl-SI" sz="800" dirty="0" err="1">
                <a:latin typeface="Verdana" panose="020B0604030504040204" pitchFamily="34" charset="0"/>
                <a:ea typeface="Verdana" panose="020B0604030504040204" pitchFamily="34" charset="0"/>
              </a:rPr>
              <a:t>nepn_5.0_final_feb-2020.pdf</a:t>
            </a:r>
            <a:endParaRPr lang="sl-SI" sz="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286430DF-20EB-4C24-8D10-7DE39C2CF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23C6-62C8-4059-AF5E-2F26D90FE0DC}" type="slidenum">
              <a:rPr lang="sl-SI" smtClean="0"/>
              <a:t>3</a:t>
            </a:fld>
            <a:endParaRPr lang="sl-SI" dirty="0"/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8028AD01-4347-46CA-8246-79341C0C1200}"/>
              </a:ext>
            </a:extLst>
          </p:cNvPr>
          <p:cNvSpPr txBox="1"/>
          <p:nvPr/>
        </p:nvSpPr>
        <p:spPr>
          <a:xfrm>
            <a:off x="7303488" y="1742484"/>
            <a:ext cx="1731045" cy="769441"/>
          </a:xfrm>
          <a:prstGeom prst="rect">
            <a:avLst/>
          </a:prstGeom>
          <a:solidFill>
            <a:schemeClr val="bg2">
              <a:lumMod val="90000"/>
            </a:schemeClr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sl-SI" sz="1100" b="1" dirty="0">
                <a:latin typeface="Verdana" panose="020B0604030504040204" pitchFamily="34" charset="0"/>
                <a:ea typeface="Verdana" panose="020B0604030504040204" pitchFamily="34" charset="0"/>
              </a:rPr>
              <a:t>Porast porabe električne energije – </a:t>
            </a:r>
            <a:r>
              <a:rPr lang="sl-SI" sz="11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brez ukrepov </a:t>
            </a:r>
            <a:r>
              <a:rPr lang="sl-SI" sz="1100" b="1" dirty="0">
                <a:latin typeface="Verdana" panose="020B0604030504040204" pitchFamily="34" charset="0"/>
                <a:ea typeface="Verdana" panose="020B0604030504040204" pitchFamily="34" charset="0"/>
              </a:rPr>
              <a:t>/</a:t>
            </a:r>
            <a:r>
              <a:rPr lang="sl-SI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l-SI" sz="11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 ukrepi</a:t>
            </a:r>
            <a:endParaRPr lang="sl-SI" sz="11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552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F223830-4207-4239-9756-2E8614386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1600" dirty="0"/>
              <a:t>Razvojni načrt DEES v Sloveniji od leta 2023 do 2032</a:t>
            </a:r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181D788-DC4D-4962-B7B5-C8674A0EC2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716" y="658261"/>
            <a:ext cx="8493995" cy="4281208"/>
          </a:xfrm>
          <a:prstGeom prst="rect">
            <a:avLst/>
          </a:prstGeom>
          <a:ln>
            <a:noFill/>
          </a:ln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1AD28341-D5E0-4D22-9F3E-30BC236882A0}"/>
              </a:ext>
            </a:extLst>
          </p:cNvPr>
          <p:cNvSpPr txBox="1"/>
          <p:nvPr/>
        </p:nvSpPr>
        <p:spPr>
          <a:xfrm>
            <a:off x="3744025" y="1263061"/>
            <a:ext cx="2856894" cy="769441"/>
          </a:xfrm>
          <a:prstGeom prst="rect">
            <a:avLst/>
          </a:prstGeom>
          <a:solidFill>
            <a:schemeClr val="bg2">
              <a:lumMod val="90000"/>
            </a:schemeClr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 b="1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sl-SI" dirty="0"/>
              <a:t>Porast odjema električne energije in </a:t>
            </a:r>
            <a:r>
              <a:rPr lang="sl-SI" dirty="0">
                <a:solidFill>
                  <a:srgbClr val="C00000"/>
                </a:solidFill>
              </a:rPr>
              <a:t>koničnih obremenitev </a:t>
            </a:r>
            <a:r>
              <a:rPr lang="sl-SI" dirty="0"/>
              <a:t>v preteklem obdobju ter napoved do leta 2042</a:t>
            </a:r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3F423176-C066-4513-8461-01BF29FC6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23C6-62C8-4059-AF5E-2F26D90FE0DC}" type="slidenum">
              <a:rPr lang="sl-SI" smtClean="0"/>
              <a:t>4</a:t>
            </a:fld>
            <a:endParaRPr lang="sl-SI" dirty="0"/>
          </a:p>
        </p:txBody>
      </p:sp>
      <p:sp>
        <p:nvSpPr>
          <p:cNvPr id="7" name="Pravokotnik 6">
            <a:extLst>
              <a:ext uri="{FF2B5EF4-FFF2-40B4-BE49-F238E27FC236}">
                <a16:creationId xmlns:a16="http://schemas.microsoft.com/office/drawing/2014/main" id="{0C2BDECF-FDDB-45F9-9D0C-4B75323281B7}"/>
              </a:ext>
            </a:extLst>
          </p:cNvPr>
          <p:cNvSpPr/>
          <p:nvPr/>
        </p:nvSpPr>
        <p:spPr>
          <a:xfrm>
            <a:off x="3194419" y="4881849"/>
            <a:ext cx="562729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800" dirty="0">
                <a:latin typeface="Verdana" panose="020B0604030504040204" pitchFamily="34" charset="0"/>
                <a:ea typeface="Verdana" panose="020B0604030504040204" pitchFamily="34" charset="0"/>
              </a:rPr>
              <a:t>Vir: Razvojni načrt distribucijskega sistema električne energije v Republiki Sloveniji od leta 2023 do 2032</a:t>
            </a:r>
          </a:p>
        </p:txBody>
      </p:sp>
    </p:spTree>
    <p:extLst>
      <p:ext uri="{BB962C8B-B14F-4D97-AF65-F5344CB8AC3E}">
        <p14:creationId xmlns:p14="http://schemas.microsoft.com/office/powerpoint/2010/main" val="2879083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5EC9264-331B-4A97-99B3-DE737BAD7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Razvojni načrti 2023 – 2032: stroški naložb</a:t>
            </a:r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AF15CC7F-7320-4B11-8247-BA0477630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23C6-62C8-4059-AF5E-2F26D90FE0DC}" type="slidenum">
              <a:rPr lang="sl-SI" smtClean="0"/>
              <a:pPr/>
              <a:t>5</a:t>
            </a:fld>
            <a:endParaRPr lang="sl-SI" dirty="0"/>
          </a:p>
        </p:txBody>
      </p:sp>
      <p:sp>
        <p:nvSpPr>
          <p:cNvPr id="5" name="Označba mesta vsebine 2">
            <a:extLst>
              <a:ext uri="{FF2B5EF4-FFF2-40B4-BE49-F238E27FC236}">
                <a16:creationId xmlns:a16="http://schemas.microsoft.com/office/drawing/2014/main" id="{8F69E057-E302-4794-A4FC-BADA39EBEBC5}"/>
              </a:ext>
            </a:extLst>
          </p:cNvPr>
          <p:cNvSpPr txBox="1">
            <a:spLocks/>
          </p:cNvSpPr>
          <p:nvPr/>
        </p:nvSpPr>
        <p:spPr>
          <a:xfrm>
            <a:off x="280800" y="3918445"/>
            <a:ext cx="7877720" cy="10418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797979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Symbol" panose="05050102010706020507" pitchFamily="18" charset="2"/>
              <a:buChar char=""/>
              <a:defRPr sz="1200" kern="1200">
                <a:solidFill>
                  <a:srgbClr val="797979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797979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Symbol" panose="05050102010706020507" pitchFamily="18" charset="2"/>
              <a:buChar char=""/>
              <a:defRPr sz="1200" kern="1200">
                <a:solidFill>
                  <a:srgbClr val="797979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400" dirty="0">
                <a:solidFill>
                  <a:schemeClr val="tx1"/>
                </a:solidFill>
              </a:rPr>
              <a:t>Upoštevani najverjetnejši scenariji rasti odjema in proizvodnje električne energije</a:t>
            </a:r>
          </a:p>
          <a:p>
            <a:r>
              <a:rPr lang="sl-SI" sz="1400" dirty="0">
                <a:solidFill>
                  <a:schemeClr val="tx1"/>
                </a:solidFill>
              </a:rPr>
              <a:t>Distribucijski sistem: 	3.534 mio EUR naložb</a:t>
            </a:r>
          </a:p>
          <a:p>
            <a:r>
              <a:rPr lang="sl-SI" sz="1400" dirty="0">
                <a:solidFill>
                  <a:schemeClr val="tx1"/>
                </a:solidFill>
              </a:rPr>
              <a:t>Prenosni sistem:	   	   826 mio EUR naložb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BDE6823A-D06B-4B5C-B949-383CB1C5EF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768" y="854441"/>
            <a:ext cx="8796463" cy="2800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884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69BFF44-C924-4E2D-9765-1176EAD17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Omrežnina (in projekcija) 2022 - 2026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CD99757-768D-4DFA-9CEE-CE665876F2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527F210-1AF6-41BF-B746-896AA9471FE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51790" y="942938"/>
            <a:ext cx="5760720" cy="3886835"/>
          </a:xfrm>
          <a:prstGeom prst="rect">
            <a:avLst/>
          </a:prstGeom>
        </p:spPr>
      </p:pic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79E37726-A03F-41F9-A9D6-19B04AB82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23C6-62C8-4059-AF5E-2F26D90FE0DC}" type="slidenum">
              <a:rPr lang="sl-SI" smtClean="0"/>
              <a:t>6</a:t>
            </a:fld>
            <a:endParaRPr lang="sl-SI" dirty="0"/>
          </a:p>
        </p:txBody>
      </p:sp>
      <p:sp>
        <p:nvSpPr>
          <p:cNvPr id="6" name="Pravokotnik 5">
            <a:extLst>
              <a:ext uri="{FF2B5EF4-FFF2-40B4-BE49-F238E27FC236}">
                <a16:creationId xmlns:a16="http://schemas.microsoft.com/office/drawing/2014/main" id="{4AE0E957-F864-4213-8A8D-5BF4AF4AE8ED}"/>
              </a:ext>
            </a:extLst>
          </p:cNvPr>
          <p:cNvSpPr/>
          <p:nvPr/>
        </p:nvSpPr>
        <p:spPr>
          <a:xfrm>
            <a:off x="6051666" y="1294477"/>
            <a:ext cx="2676698" cy="1954381"/>
          </a:xfrm>
          <a:prstGeom prst="rect">
            <a:avLst/>
          </a:prstGeom>
          <a:ln w="22225">
            <a:solidFill>
              <a:srgbClr val="C00000"/>
            </a:solidFill>
            <a:round/>
          </a:ln>
        </p:spPr>
        <p:txBody>
          <a:bodyPr wrap="square">
            <a:spAutoFit/>
          </a:bodyPr>
          <a:lstStyle/>
          <a:p>
            <a:r>
              <a:rPr lang="sl-SI" sz="11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Tarifne postavke omrežnine za leto 2023 se niso povišale kljub 42,5 % višjim načrtovanim stroškom </a:t>
            </a:r>
            <a:r>
              <a:rPr lang="sl-SI" sz="1100" b="1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elektrooperaterjev</a:t>
            </a:r>
            <a:r>
              <a:rPr lang="sl-SI" sz="11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l-SI" sz="1100" b="1" dirty="0">
                <a:latin typeface="Verdana" panose="020B0604030504040204" pitchFamily="34" charset="0"/>
                <a:ea typeface="Verdana" panose="020B0604030504040204" pitchFamily="34" charset="0"/>
              </a:rPr>
              <a:t>- z interventnim ukrepom države se je poiskal drug vir za pokrivanje stroškov</a:t>
            </a:r>
          </a:p>
          <a:p>
            <a:endParaRPr lang="sl-SI" sz="11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sl-SI" sz="1100" b="1" dirty="0">
                <a:latin typeface="Verdana" panose="020B0604030504040204" pitchFamily="34" charset="0"/>
                <a:ea typeface="Verdana" panose="020B0604030504040204" pitchFamily="34" charset="0"/>
              </a:rPr>
              <a:t>Načrtovana omrežnina za 2024, 2025 in 2026 prav tako ostaja enaka</a:t>
            </a:r>
          </a:p>
        </p:txBody>
      </p:sp>
    </p:spTree>
    <p:extLst>
      <p:ext uri="{BB962C8B-B14F-4D97-AF65-F5344CB8AC3E}">
        <p14:creationId xmlns:p14="http://schemas.microsoft.com/office/powerpoint/2010/main" val="359871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58C7768-3B37-4CBF-9EF1-C053B3AD6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1600" dirty="0"/>
              <a:t>Spremembe pri značilnem </a:t>
            </a:r>
            <a:r>
              <a:rPr lang="sl-SI" sz="1600" dirty="0">
                <a:solidFill>
                  <a:srgbClr val="C00000"/>
                </a:solidFill>
              </a:rPr>
              <a:t>gospodinjskem</a:t>
            </a:r>
            <a:r>
              <a:rPr lang="sl-SI" sz="1600" dirty="0"/>
              <a:t> odjemalcu (GO)</a:t>
            </a:r>
            <a:endParaRPr lang="sl-SI" dirty="0"/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83F3D79B-EBE4-4B80-A9F9-8EF898B88A99}"/>
              </a:ext>
            </a:extLst>
          </p:cNvPr>
          <p:cNvSpPr txBox="1"/>
          <p:nvPr/>
        </p:nvSpPr>
        <p:spPr>
          <a:xfrm>
            <a:off x="280800" y="713803"/>
            <a:ext cx="43811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100" dirty="0">
                <a:latin typeface="Verdana" panose="020B0604030504040204" pitchFamily="34" charset="0"/>
                <a:ea typeface="Verdana" panose="020B0604030504040204" pitchFamily="34" charset="0"/>
              </a:rPr>
              <a:t>Letna poraba </a:t>
            </a:r>
            <a:r>
              <a:rPr lang="sl-SI" sz="1100" u="sng" dirty="0">
                <a:latin typeface="Verdana" panose="020B0604030504040204" pitchFamily="34" charset="0"/>
                <a:ea typeface="Verdana" panose="020B0604030504040204" pitchFamily="34" charset="0"/>
              </a:rPr>
              <a:t>povprečnega gospodinjskega odjemalca</a:t>
            </a:r>
            <a:r>
              <a:rPr lang="sl-SI" sz="1100" dirty="0"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l-SI" sz="1100" b="1" dirty="0">
                <a:latin typeface="Verdana" panose="020B0604030504040204" pitchFamily="34" charset="0"/>
                <a:ea typeface="Verdana" panose="020B0604030504040204" pitchFamily="34" charset="0"/>
              </a:rPr>
              <a:t>4000 kWh (razmerje VT:MT = 49/51%)</a:t>
            </a:r>
          </a:p>
          <a:p>
            <a:endParaRPr lang="sl-SI" sz="11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sl-SI" sz="1100" b="1" dirty="0">
                <a:latin typeface="Verdana" panose="020B0604030504040204" pitchFamily="34" charset="0"/>
                <a:ea typeface="Verdana" panose="020B0604030504040204" pitchFamily="34" charset="0"/>
              </a:rPr>
              <a:t>Obračunska moč: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l-SI" sz="1100" b="1" dirty="0">
                <a:latin typeface="Verdana" panose="020B0604030504040204" pitchFamily="34" charset="0"/>
                <a:ea typeface="Verdana" panose="020B0604030504040204" pitchFamily="34" charset="0"/>
              </a:rPr>
              <a:t>po </a:t>
            </a:r>
            <a:r>
              <a:rPr lang="sl-SI" sz="11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obstoječi metodi – </a:t>
            </a:r>
            <a:r>
              <a:rPr lang="sl-SI" sz="1100" b="1" u="sng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8 kW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l-SI" sz="1100" b="1" dirty="0">
                <a:latin typeface="Verdana" panose="020B0604030504040204" pitchFamily="34" charset="0"/>
                <a:ea typeface="Verdana" panose="020B0604030504040204" pitchFamily="34" charset="0"/>
              </a:rPr>
              <a:t>po </a:t>
            </a:r>
            <a:r>
              <a:rPr lang="sl-SI" sz="11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novi metodi na podlagi 15‘ profila porabe iz 2022 - ČB1 = </a:t>
            </a:r>
            <a:r>
              <a:rPr lang="sl-SI" sz="1100" b="1" u="sng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4,6 kW</a:t>
            </a:r>
            <a:r>
              <a:rPr lang="sl-SI" sz="11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; ČB2 - ČB5 = </a:t>
            </a:r>
            <a:r>
              <a:rPr lang="sl-SI" sz="1100" b="1" u="sng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5,3 kW</a:t>
            </a:r>
            <a:r>
              <a:rPr lang="sl-SI" sz="1100" b="1" dirty="0">
                <a:latin typeface="Verdana" panose="020B0604030504040204" pitchFamily="34" charset="0"/>
                <a:ea typeface="Verdana" panose="020B0604030504040204" pitchFamily="34" charset="0"/>
              </a:rPr>
              <a:t>; </a:t>
            </a:r>
            <a:r>
              <a:rPr lang="sl-SI" sz="1100" b="1" dirty="0">
                <a:solidFill>
                  <a:srgbClr val="CC00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endParaRPr lang="en-US" sz="1100" b="1" dirty="0">
              <a:solidFill>
                <a:srgbClr val="CC006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958BD681-C9C7-4FFE-B708-F5A5DC7882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773" y="2456235"/>
            <a:ext cx="7644984" cy="2457317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703B2B5B-AB50-4E06-A6F6-AD81863F40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2933" y="631356"/>
            <a:ext cx="4014318" cy="2336695"/>
          </a:xfrm>
          <a:prstGeom prst="rect">
            <a:avLst/>
          </a:prstGeom>
        </p:spPr>
      </p:pic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264C011C-4C0E-479F-8D82-D82ECDA72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23C6-62C8-4059-AF5E-2F26D90FE0DC}" type="slidenum">
              <a:rPr lang="sl-SI" smtClean="0"/>
              <a:t>7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36021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Simulacije učinkov z uporabo realnih reprezentativnih 15-minutnih profilov odjema gospodinjskih odjemalcev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quarter" idx="10"/>
          </p:nvPr>
        </p:nvSpPr>
        <p:spPr>
          <a:xfrm>
            <a:off x="1436688" y="1251022"/>
            <a:ext cx="7707312" cy="464233"/>
          </a:xfrm>
        </p:spPr>
        <p:txBody>
          <a:bodyPr/>
          <a:lstStyle/>
          <a:p>
            <a:endParaRPr lang="sl-SI" dirty="0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269189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58C7768-3B37-4CBF-9EF1-C053B3AD6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Manjše gospodinjstvo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6B782053-37A4-445E-8730-4EB7C442764C}"/>
              </a:ext>
            </a:extLst>
          </p:cNvPr>
          <p:cNvSpPr txBox="1"/>
          <p:nvPr/>
        </p:nvSpPr>
        <p:spPr>
          <a:xfrm>
            <a:off x="188175" y="813460"/>
            <a:ext cx="4194254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Majhen GO (1-fazni)</a:t>
            </a:r>
          </a:p>
          <a:p>
            <a:endParaRPr lang="sl-SI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l-SI" sz="1200" dirty="0"/>
              <a:t>1-osebno gospodinjstvo, ogrevanje na ZP/daljinsko, kuhanje na ZP/elektriko 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l-SI" sz="1200" dirty="0"/>
              <a:t>Dogovorjene moči (2,4 / 2,9 / 2,9 / 2,9 / 2,9 kW)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sl-SI" sz="1100" dirty="0"/>
              <a:t>Prilagoditev dogovorjene obračunske moči ni smiselna</a:t>
            </a:r>
          </a:p>
          <a:p>
            <a:r>
              <a:rPr lang="sl-SI" sz="1200" dirty="0"/>
              <a:t> 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FFA40529-E838-432B-B374-C003617F7B22}"/>
              </a:ext>
            </a:extLst>
          </p:cNvPr>
          <p:cNvSpPr txBox="1"/>
          <p:nvPr/>
        </p:nvSpPr>
        <p:spPr>
          <a:xfrm>
            <a:off x="4920328" y="751644"/>
            <a:ext cx="4194254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Manjši GO (1-fazni)</a:t>
            </a:r>
          </a:p>
          <a:p>
            <a:endParaRPr lang="sl-SI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l-SI" sz="1200" dirty="0"/>
              <a:t>2 člansko gospodinjstvo, ogrevanje na ZP/daljinsko, kuhanje na ZP/elektriko 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l-SI" sz="1200" dirty="0"/>
              <a:t>Dogovorjene moči (2,9 / 3,3 / 3,3 / 3,3 / 3,3 kW)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sl-SI" sz="1100" dirty="0"/>
              <a:t>Prilagoditev dogovorjene obračunske moči ni smiselna</a:t>
            </a:r>
          </a:p>
          <a:p>
            <a:r>
              <a:rPr lang="sl-SI" sz="1200" dirty="0"/>
              <a:t> </a:t>
            </a:r>
          </a:p>
        </p:txBody>
      </p:sp>
      <p:sp>
        <p:nvSpPr>
          <p:cNvPr id="8" name="Oblaček: upognjena črta 7">
            <a:extLst>
              <a:ext uri="{FF2B5EF4-FFF2-40B4-BE49-F238E27FC236}">
                <a16:creationId xmlns:a16="http://schemas.microsoft.com/office/drawing/2014/main" id="{EC2A3BA8-A79E-428B-A977-FF2CAD047EEE}"/>
              </a:ext>
            </a:extLst>
          </p:cNvPr>
          <p:cNvSpPr/>
          <p:nvPr/>
        </p:nvSpPr>
        <p:spPr>
          <a:xfrm>
            <a:off x="6845545" y="607423"/>
            <a:ext cx="2109651" cy="6048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59785"/>
              <a:gd name="adj6" fmla="val -30833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l-SI" sz="1200" dirty="0"/>
              <a:t>Značilni predstavnik skupine </a:t>
            </a:r>
            <a:r>
              <a:rPr lang="sl-SI" sz="1200" b="1" u="sng" dirty="0"/>
              <a:t>172.827</a:t>
            </a:r>
            <a:r>
              <a:rPr lang="sl-SI" sz="1200" dirty="0"/>
              <a:t> GO (cca. </a:t>
            </a:r>
            <a:r>
              <a:rPr lang="sl-SI" sz="1200" b="1" dirty="0"/>
              <a:t>20 %</a:t>
            </a:r>
            <a:r>
              <a:rPr lang="sl-SI" sz="1200" dirty="0"/>
              <a:t>  GO)</a:t>
            </a:r>
          </a:p>
        </p:txBody>
      </p:sp>
      <p:sp>
        <p:nvSpPr>
          <p:cNvPr id="9" name="Oblaček: upognjena črta 8">
            <a:extLst>
              <a:ext uri="{FF2B5EF4-FFF2-40B4-BE49-F238E27FC236}">
                <a16:creationId xmlns:a16="http://schemas.microsoft.com/office/drawing/2014/main" id="{1ED89843-9CE8-484A-BAB5-148A6448A595}"/>
              </a:ext>
            </a:extLst>
          </p:cNvPr>
          <p:cNvSpPr/>
          <p:nvPr/>
        </p:nvSpPr>
        <p:spPr>
          <a:xfrm>
            <a:off x="2272776" y="607423"/>
            <a:ext cx="2109651" cy="6048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59785"/>
              <a:gd name="adj6" fmla="val -30833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l-SI" sz="1200" dirty="0"/>
              <a:t>Značilni predstavnik skupine </a:t>
            </a:r>
            <a:r>
              <a:rPr lang="sl-SI" sz="1200" b="1" u="sng" dirty="0"/>
              <a:t>73.374</a:t>
            </a:r>
            <a:r>
              <a:rPr lang="sl-SI" sz="1200" dirty="0"/>
              <a:t> GO (cca. </a:t>
            </a:r>
            <a:r>
              <a:rPr lang="sl-SI" sz="1200" b="1" dirty="0"/>
              <a:t>9 % GO</a:t>
            </a:r>
            <a:r>
              <a:rPr lang="sl-SI" sz="1200" dirty="0"/>
              <a:t>)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733A25F1-E6CA-4AA4-956A-FE7D103D6F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7304" y="2234017"/>
            <a:ext cx="4227892" cy="2711365"/>
          </a:xfrm>
          <a:prstGeom prst="rect">
            <a:avLst/>
          </a:prstGeom>
        </p:spPr>
      </p:pic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AB16E9BC-FE0D-4A19-A435-ACFF203D8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23C6-62C8-4059-AF5E-2F26D90FE0DC}" type="slidenum">
              <a:rPr lang="sl-SI" smtClean="0"/>
              <a:pPr/>
              <a:t>9</a:t>
            </a:fld>
            <a:endParaRPr lang="sl-SI" dirty="0"/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CA50610A-52DB-4A7D-80F8-6C4F54667D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2213583"/>
            <a:ext cx="4538896" cy="2731799"/>
          </a:xfrm>
          <a:prstGeom prst="rect">
            <a:avLst/>
          </a:prstGeom>
        </p:spPr>
      </p:pic>
      <p:sp>
        <p:nvSpPr>
          <p:cNvPr id="12" name="Oblaček: črta 11">
            <a:extLst>
              <a:ext uri="{FF2B5EF4-FFF2-40B4-BE49-F238E27FC236}">
                <a16:creationId xmlns:a16="http://schemas.microsoft.com/office/drawing/2014/main" id="{55D457D3-D93B-4873-A477-F8F56E181C50}"/>
              </a:ext>
            </a:extLst>
          </p:cNvPr>
          <p:cNvSpPr/>
          <p:nvPr/>
        </p:nvSpPr>
        <p:spPr>
          <a:xfrm>
            <a:off x="3638582" y="239886"/>
            <a:ext cx="1281745" cy="179342"/>
          </a:xfrm>
          <a:prstGeom prst="borderCallout1">
            <a:avLst>
              <a:gd name="adj1" fmla="val 18750"/>
              <a:gd name="adj2" fmla="val -8333"/>
              <a:gd name="adj3" fmla="val 378068"/>
              <a:gd name="adj4" fmla="val -63723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900" b="1" dirty="0">
                <a:solidFill>
                  <a:schemeClr val="tx1"/>
                </a:solidFill>
              </a:rPr>
              <a:t>Število odjemalcev</a:t>
            </a:r>
          </a:p>
        </p:txBody>
      </p:sp>
    </p:spTree>
    <p:extLst>
      <p:ext uri="{BB962C8B-B14F-4D97-AF65-F5344CB8AC3E}">
        <p14:creationId xmlns:p14="http://schemas.microsoft.com/office/powerpoint/2010/main" val="11794501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Officeova 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ova 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ova 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03cdf61-9bdb-4ab1-bf99-aabb6c694d24" xsi:nil="true"/>
    <lcf76f155ced4ddcb4097134ff3c332f xmlns="1c94de69-f1e9-47cd-8339-562ef7fae98d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6F4F6598EEB044B98E2FB929FB98C93" ma:contentTypeVersion="12" ma:contentTypeDescription="Ustvari nov dokument." ma:contentTypeScope="" ma:versionID="d255e84675215b43c0347d9eaaa92afd">
  <xsd:schema xmlns:xsd="http://www.w3.org/2001/XMLSchema" xmlns:xs="http://www.w3.org/2001/XMLSchema" xmlns:p="http://schemas.microsoft.com/office/2006/metadata/properties" xmlns:ns2="1c94de69-f1e9-47cd-8339-562ef7fae98d" xmlns:ns3="703cdf61-9bdb-4ab1-bf99-aabb6c694d24" targetNamespace="http://schemas.microsoft.com/office/2006/metadata/properties" ma:root="true" ma:fieldsID="0c178af7a72516f3a4c18165a3a07671" ns2:_="" ns3:_="">
    <xsd:import namespace="1c94de69-f1e9-47cd-8339-562ef7fae98d"/>
    <xsd:import namespace="703cdf61-9bdb-4ab1-bf99-aabb6c694d2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94de69-f1e9-47cd-8339-562ef7fae9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Oznake slike" ma:readOnly="false" ma:fieldId="{5cf76f15-5ced-4ddc-b409-7134ff3c332f}" ma:taxonomyMulti="true" ma:sspId="74e670e0-036f-40c5-a94b-014558db02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3cdf61-9bdb-4ab1-bf99-aabb6c694d2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45dbe8-36ce-414e-b890-92d4d91653f2}" ma:internalName="TaxCatchAll" ma:showField="CatchAllData" ma:web="703cdf61-9bdb-4ab1-bf99-aabb6c694d2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88E08CB-C2D9-452C-AF0F-8943330CE286}">
  <ds:schemaRefs>
    <ds:schemaRef ds:uri="http://schemas.microsoft.com/office/2006/documentManagement/types"/>
    <ds:schemaRef ds:uri="http://schemas.microsoft.com/office/infopath/2007/PartnerControls"/>
    <ds:schemaRef ds:uri="http://purl.org/dc/dcmitype/"/>
    <ds:schemaRef ds:uri="ba8d5e7f-47e7-49d1-816f-d424f5ae7dcb"/>
    <ds:schemaRef ds:uri="http://purl.org/dc/terms/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F62ACAD8-4EA5-4FA0-A62F-8C989DE7371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8427391-3724-4BDB-8765-9070972D5BC5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473</TotalTime>
  <Words>1225</Words>
  <Application>Microsoft Office PowerPoint</Application>
  <PresentationFormat>Diaprojekcija na zaslonu (16:9)</PresentationFormat>
  <Paragraphs>132</Paragraphs>
  <Slides>14</Slides>
  <Notes>5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14</vt:i4>
      </vt:variant>
    </vt:vector>
  </HeadingPairs>
  <TitlesOfParts>
    <vt:vector size="20" baseType="lpstr">
      <vt:lpstr>Arial</vt:lpstr>
      <vt:lpstr>Calibri</vt:lpstr>
      <vt:lpstr>Symbol</vt:lpstr>
      <vt:lpstr>Verdana</vt:lpstr>
      <vt:lpstr>Wingdings</vt:lpstr>
      <vt:lpstr>Officeova tema</vt:lpstr>
      <vt:lpstr>Reforma obračunavanja omrežnine: zakaj je potrebna in kako učinkuje …</vt:lpstr>
      <vt:lpstr>„Zavajajoči“ prispevki iz medijev</vt:lpstr>
      <vt:lpstr>Celoviti nacionalni energetski in podnebni načrt RS (NEPN)</vt:lpstr>
      <vt:lpstr>Razvojni načrt DEES v Sloveniji od leta 2023 do 2032</vt:lpstr>
      <vt:lpstr>Razvojni načrti 2023 – 2032: stroški naložb</vt:lpstr>
      <vt:lpstr>Omrežnina (in projekcija) 2022 - 2026</vt:lpstr>
      <vt:lpstr>Spremembe pri značilnem gospodinjskem odjemalcu (GO)</vt:lpstr>
      <vt:lpstr>Simulacije učinkov z uporabo realnih reprezentativnih 15-minutnih profilov odjema gospodinjskih odjemalcev</vt:lpstr>
      <vt:lpstr>Manjše gospodinjstvo</vt:lpstr>
      <vt:lpstr>Povprečno in značilno toplotno odvisno gospodinjstvo</vt:lpstr>
      <vt:lpstr>Odjemalec s samooskrbo (SO) z nameščeno MAX močjo SE</vt:lpstr>
      <vt:lpstr>Prilagoditev dogovorjene obračunske moči - učinki</vt:lpstr>
      <vt:lpstr>Zamejitev stroškov plačila presežne moči</vt:lpstr>
      <vt:lpstr>Hvala za vašo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JSt@AGEN</dc:creator>
  <cp:lastModifiedBy>Ursa Brodnik</cp:lastModifiedBy>
  <cp:revision>21</cp:revision>
  <dcterms:created xsi:type="dcterms:W3CDTF">2023-12-12T09:29:40Z</dcterms:created>
  <dcterms:modified xsi:type="dcterms:W3CDTF">2023-12-13T07:24:28Z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0x010100C6F4F6598EEB044B98E2FB929FB98C93</vt:lpwstr>
  </property>
</Properties>
</file>